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7" r:id="rId5"/>
    <p:sldId id="295" r:id="rId6"/>
    <p:sldId id="302" r:id="rId7"/>
    <p:sldId id="303" r:id="rId8"/>
    <p:sldId id="304" r:id="rId9"/>
    <p:sldId id="306" r:id="rId10"/>
    <p:sldId id="307" r:id="rId11"/>
    <p:sldId id="300" r:id="rId12"/>
    <p:sldId id="305" r:id="rId13"/>
  </p:sldIdLst>
  <p:sldSz cx="9144000" cy="5143500" type="screen16x9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946E83-C691-44D1-BA2C-2ADB2C704D0C}" v="2" dt="2025-01-17T07:21:10.1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6139" autoAdjust="0"/>
  </p:normalViewPr>
  <p:slideViewPr>
    <p:cSldViewPr>
      <p:cViewPr varScale="1">
        <p:scale>
          <a:sx n="109" d="100"/>
          <a:sy n="109" d="100"/>
        </p:scale>
        <p:origin x="552" y="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6" d="100"/>
          <a:sy n="116" d="100"/>
        </p:scale>
        <p:origin x="2094" y="96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5D9B25-08B2-4557-A6E0-D70244216587}" type="datetime1">
              <a:rPr lang="cs-CZ" smtClean="0"/>
              <a:pPr/>
              <a:t>20.01.2025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/>
              <a:t>MINISTERSTVO OBRANY ČESKÉ REPUBLIKY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1D424-78AD-4AC3-A892-95120ABA2FD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52121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EDA3D-B59A-4AB9-A196-E3BA44A3A338}" type="datetime1">
              <a:rPr lang="cs-CZ" smtClean="0"/>
              <a:pPr/>
              <a:t>20.01.2025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39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/>
              <a:t>MINISTERSTVO OBRANY ČESKÉ REPUBLIKY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11930-E187-4F6B-B082-CE94CB364B6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43552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lvl="1" algn="just">
              <a:spcBef>
                <a:spcPts val="600"/>
              </a:spcBef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zajišťování obrany České republiky:</a:t>
            </a:r>
          </a:p>
          <a:p>
            <a:pPr marL="171450" lvl="1" indent="-1714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vyhodnocuje obranu územního obvodu, realizuje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opatření operační přípravy státního území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vede dokumentaci pro zvláštní práce a obranu územního obvodu;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zpracovává dokumentaci podle zvláštního interního normativního aktu, řídí a podporuje činnosti při plnění těchto úkolů; 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spolupracuje s příslušnými orgány veřejné správy při zpracování podkladů pro tvorbu plánu obrany. </a:t>
            </a: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endParaRPr lang="cs-CZ" altLang="cs-CZ" sz="14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přípravy na krizové situace nesouvisející se zajišťováním obrany ČR a jejich řešení při zajišťování ochrany státních hranic, vnitřního pořádku a bezpečnosti</a:t>
            </a: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podílí se na zajišťování potřeb bezpečnostní rady kraje nebo krizového štábu kraje; </a:t>
            </a: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vede přehled o možnostech vyčlenění sil a prostředků Armády České republiky </a:t>
            </a:r>
            <a:b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prospěch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integrovaného záchranného systému </a:t>
            </a: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 vojenských útvarů, vojenských záchranných útvarů a vojenských zařízení (dále jen vojenský útvar), které jsou dislokované v územním obvodu a v součinnosti se složkami integrovaného záchranného systému plánuje a organizuje opatření k poskytování podpory vojenskými útvary k eliminaci nevojenských ohrožení; </a:t>
            </a:r>
          </a:p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370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lvl="1" algn="just">
              <a:spcBef>
                <a:spcPts val="600"/>
              </a:spcBef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zajišťování obrany České republiky:</a:t>
            </a:r>
          </a:p>
          <a:p>
            <a:pPr marL="171450" lvl="1" indent="-1714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vyhodnocuje obranu územního obvodu, realizuje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opatření operační přípravy státního území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vede dokumentaci pro zvláštní práce a obranu územního obvodu;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zpracovává dokumentaci podle zvláštního interního normativního aktu, řídí a podporuje činnosti při plnění těchto úkolů; 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spolupracuje s příslušnými orgány veřejné správy při zpracování podkladů pro tvorbu plánu obrany. </a:t>
            </a: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endParaRPr lang="cs-CZ" altLang="cs-CZ" sz="14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přípravy na krizové situace nesouvisející se zajišťováním obrany ČR a jejich řešení při zajišťování ochrany státních hranic, vnitřního pořádku a bezpečnosti</a:t>
            </a: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podílí se na zajišťování potřeb bezpečnostní rady kraje nebo krizového štábu kraje; </a:t>
            </a: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vede přehled o možnostech vyčlenění sil a prostředků Armády České republiky </a:t>
            </a:r>
            <a:b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prospěch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integrovaného záchranného systému </a:t>
            </a: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 vojenských útvarů, vojenských záchranných útvarů a vojenských zařízení (dále jen vojenský útvar), které jsou dislokované v územním obvodu a v součinnosti se složkami integrovaného záchranného systému plánuje a organizuje opatření k poskytování podpory vojenskými útvary k eliminaci nevojenských ohrožení; </a:t>
            </a:r>
          </a:p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722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lvl="1" algn="just">
              <a:spcBef>
                <a:spcPts val="600"/>
              </a:spcBef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zajišťování obrany České republiky:</a:t>
            </a:r>
          </a:p>
          <a:p>
            <a:pPr marL="171450" lvl="1" indent="-1714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vyhodnocuje obranu územního obvodu, realizuje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opatření operační přípravy státního území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vede dokumentaci pro zvláštní práce a obranu územního obvodu;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zpracovává dokumentaci podle zvláštního interního normativního aktu, řídí a podporuje činnosti při plnění těchto úkolů; 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spolupracuje s příslušnými orgány veřejné správy při zpracování podkladů pro tvorbu plánu obrany. </a:t>
            </a: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endParaRPr lang="cs-CZ" altLang="cs-CZ" sz="14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přípravy na krizové situace nesouvisející se zajišťováním obrany ČR a jejich řešení při zajišťování ochrany státních hranic, vnitřního pořádku a bezpečnosti</a:t>
            </a: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podílí se na zajišťování potřeb bezpečnostní rady kraje nebo krizového štábu kraje; </a:t>
            </a: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vede přehled o možnostech vyčlenění sil a prostředků Armády České republiky </a:t>
            </a:r>
            <a:b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prospěch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integrovaného záchranného systému </a:t>
            </a: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 vojenských útvarů, vojenských záchranných útvarů a vojenských zařízení (dále jen vojenský útvar), které jsou dislokované v územním obvodu a v součinnosti se složkami integrovaného záchranného systému plánuje a organizuje opatření k poskytování podpory vojenskými útvary k eliminaci nevojenských ohrožení; </a:t>
            </a:r>
          </a:p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1930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lvl="1" algn="just">
              <a:spcBef>
                <a:spcPts val="600"/>
              </a:spcBef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zajišťování obrany České republiky:</a:t>
            </a:r>
          </a:p>
          <a:p>
            <a:pPr marL="171450" lvl="1" indent="-1714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vyhodnocuje obranu územního obvodu, realizuje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opatření operační přípravy státního území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vede dokumentaci pro zvláštní práce a obranu územního obvodu;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zpracovává dokumentaci podle zvláštního interního normativního aktu, řídí a podporuje činnosti při plnění těchto úkolů; 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spolupracuje s příslušnými orgány veřejné správy při zpracování podkladů pro tvorbu plánu obrany. </a:t>
            </a: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endParaRPr lang="cs-CZ" altLang="cs-CZ" sz="14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přípravy na krizové situace nesouvisející se zajišťováním obrany ČR a jejich řešení při zajišťování ochrany státních hranic, vnitřního pořádku a bezpečnosti</a:t>
            </a: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podílí se na zajišťování potřeb bezpečnostní rady kraje nebo krizového štábu kraje; </a:t>
            </a: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vede přehled o možnostech vyčlenění sil a prostředků Armády České republiky </a:t>
            </a:r>
            <a:b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prospěch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integrovaného záchranného systému </a:t>
            </a: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 vojenských útvarů, vojenských záchranných útvarů a vojenských zařízení (dále jen vojenský útvar), které jsou dislokované v územním obvodu a v součinnosti se složkami integrovaného záchranného systému plánuje a organizuje opatření k poskytování podpory vojenskými útvary k eliminaci nevojenských ohrožení; </a:t>
            </a:r>
          </a:p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5759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09CC0-B2CD-2C1D-5C06-EAB6A3701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995DEA2-8117-8F14-22D1-E79E2DE598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3B387CA-75BF-AD1E-5669-0DCA5101AE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lvl="1" algn="just">
              <a:spcBef>
                <a:spcPts val="600"/>
              </a:spcBef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zajišťování obrany České republiky:</a:t>
            </a:r>
          </a:p>
          <a:p>
            <a:pPr marL="171450" lvl="1" indent="-1714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vyhodnocuje obranu územního obvodu, realizuje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opatření operační přípravy státního území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vede dokumentaci pro zvláštní práce a obranu územního obvodu;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zpracovává dokumentaci podle zvláštního interního normativního aktu, řídí a podporuje činnosti při plnění těchto úkolů; 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spolupracuje s příslušnými orgány veřejné správy při zpracování podkladů pro tvorbu plánu obrany. </a:t>
            </a: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endParaRPr lang="cs-CZ" altLang="cs-CZ" sz="14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přípravy na krizové situace nesouvisející se zajišťováním obrany ČR a jejich řešení při zajišťování ochrany státních hranic, vnitřního pořádku a bezpečnosti</a:t>
            </a: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podílí se na zajišťování potřeb bezpečnostní rady kraje nebo krizového štábu kraje; </a:t>
            </a: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vede přehled o možnostech vyčlenění sil a prostředků Armády České republiky </a:t>
            </a:r>
            <a:b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prospěch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integrovaného záchranného systému </a:t>
            </a: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 vojenských útvarů, vojenských záchranných útvarů a vojenských zařízení (dále jen vojenský útvar), které jsou dislokované v územním obvodu a v součinnosti se složkami integrovaného záchranného systému plánuje a organizuje opatření k poskytování podpory vojenskými útvary k eliminaci nevojenských ohrožení; </a:t>
            </a:r>
          </a:p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613EB68-37C4-B2CF-2D06-28DF54CD00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7043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4D475-0153-F57C-11F4-94D7FFE32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1ACA1A8-1B81-90C4-3BC4-EC973977B8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A2897247-6D09-5E7F-501D-CB25658C85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lvl="1" algn="just">
              <a:spcBef>
                <a:spcPts val="600"/>
              </a:spcBef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zajišťování obrany České republiky:</a:t>
            </a:r>
          </a:p>
          <a:p>
            <a:pPr marL="171450" lvl="1" indent="-1714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vyhodnocuje obranu územního obvodu, realizuje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opatření operační přípravy státního území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vede dokumentaci pro zvláštní práce a obranu územního obvodu;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zpracovává dokumentaci podle zvláštního interního normativního aktu, řídí a podporuje činnosti při plnění těchto úkolů; 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spolupracuje s příslušnými orgány veřejné správy při zpracování podkladů pro tvorbu plánu obrany. </a:t>
            </a: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endParaRPr lang="cs-CZ" altLang="cs-CZ" sz="14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přípravy na krizové situace nesouvisející se zajišťováním obrany ČR a jejich řešení při zajišťování ochrany státních hranic, vnitřního pořádku a bezpečnosti</a:t>
            </a: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podílí se na zajišťování potřeb bezpečnostní rady kraje nebo krizového štábu kraje; </a:t>
            </a: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vede přehled o možnostech vyčlenění sil a prostředků Armády České republiky </a:t>
            </a:r>
            <a:b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prospěch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integrovaného záchranného systému </a:t>
            </a: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 vojenských útvarů, vojenských záchranných útvarů a vojenských zařízení (dále jen vojenský útvar), které jsou dislokované v územním obvodu a v součinnosti se složkami integrovaného záchranného systému plánuje a organizuje opatření k poskytování podpory vojenskými útvary k eliminaci nevojenských ohrožení; </a:t>
            </a:r>
          </a:p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112E0C5-98A4-B316-4E0C-55FC1CD4F8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700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lvl="1" algn="just">
              <a:spcBef>
                <a:spcPts val="600"/>
              </a:spcBef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zajišťování obrany České republiky:</a:t>
            </a:r>
          </a:p>
          <a:p>
            <a:pPr marL="171450" lvl="1" indent="-1714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vyhodnocuje obranu územního obvodu, realizuje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opatření operační přípravy státního území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vede dokumentaci pro zvláštní práce a obranu územního obvodu;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zpracovává dokumentaci podle zvláštního interního normativního aktu, řídí a podporuje činnosti při plnění těchto úkolů; 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spolupracuje s příslušnými orgány veřejné správy při zpracování podkladů pro tvorbu plánu obrany. </a:t>
            </a: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endParaRPr lang="cs-CZ" altLang="cs-CZ" sz="14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přípravy na krizové situace nesouvisející se zajišťováním obrany ČR a jejich řešení při zajišťování ochrany státních hranic, vnitřního pořádku a bezpečnosti</a:t>
            </a: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podílí se na zajišťování potřeb bezpečnostní rady kraje nebo krizového štábu kraje; </a:t>
            </a: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vede přehled o možnostech vyčlenění sil a prostředků Armády České republiky </a:t>
            </a:r>
            <a:b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prospěch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integrovaného záchranného systému </a:t>
            </a: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 vojenských útvarů, vojenských záchranných útvarů a vojenských zařízení (dále jen vojenský útvar), které jsou dislokované v územním obvodu a v součinnosti se složkami integrovaného záchranného systému plánuje a organizuje opatření k poskytování podpory vojenskými útvary k eliminaci nevojenských ohrožení; </a:t>
            </a:r>
          </a:p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>
                <a:solidFill>
                  <a:prstClr val="black"/>
                </a:solidFill>
              </a:rPr>
              <a:pPr/>
              <a:t>8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491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0" lvl="1" algn="just">
              <a:spcBef>
                <a:spcPts val="600"/>
              </a:spcBef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zajišťování obrany České republiky:</a:t>
            </a:r>
          </a:p>
          <a:p>
            <a:pPr marL="171450" lvl="1" indent="-1714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vyhodnocuje obranu územního obvodu, realizuje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opatření operační přípravy státního území</a:t>
            </a: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vede dokumentaci pro zvláštní práce a obranu územního obvodu;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zpracovává dokumentaci podle zvláštního interního normativního aktu, řídí a podporuje činnosti při plnění těchto úkolů; </a:t>
            </a: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altLang="cs-CZ" sz="14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spolupracuje s příslušnými orgány veřejné správy při zpracování podkladů pro tvorbu plánu obrany. </a:t>
            </a: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endParaRPr lang="cs-CZ" altLang="cs-CZ" sz="14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80000"/>
              </a:lnSpc>
              <a:buSzPct val="100000"/>
              <a:tabLst>
                <a:tab pos="361950" algn="l"/>
              </a:tabLst>
            </a:pPr>
            <a:r>
              <a:rPr lang="cs-CZ" altLang="cs-CZ" sz="14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Oblast přípravy na krizové situace nesouvisející se zajišťováním obrany ČR a jejich řešení při zajišťování ochrany státních hranic, vnitřního pořádku a bezpečnosti</a:t>
            </a: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podílí se na zajišťování potřeb bezpečnostní rady kraje nebo krizového štábu kraje; </a:t>
            </a:r>
          </a:p>
          <a:p>
            <a:pPr marL="2857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vede přehled o možnostech vyčlenění sil a prostředků Armády České republiky </a:t>
            </a:r>
            <a:b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prospěch </a:t>
            </a:r>
            <a:r>
              <a:rPr lang="cs-CZ" altLang="cs-CZ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integrovaného záchranného systému </a:t>
            </a:r>
            <a:r>
              <a:rPr lang="cs-CZ" altLang="cs-CZ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 vojenských útvarů, vojenských záchranných útvarů a vojenských zařízení (dále jen vojenský útvar), které jsou dislokované v územním obvodu a v součinnosti se složkami integrovaného záchranného systému plánuje a organizuje opatření k poskytování podpory vojenskými útvary k eliminaci nevojenských ohrožení; </a:t>
            </a:r>
          </a:p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>
                <a:solidFill>
                  <a:prstClr val="black"/>
                </a:solidFill>
              </a:rPr>
              <a:pPr/>
              <a:t>9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533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 userDrawn="1"/>
        </p:nvGrpSpPr>
        <p:grpSpPr>
          <a:xfrm>
            <a:off x="-18000" y="0"/>
            <a:ext cx="9180000" cy="5143500"/>
            <a:chOff x="-18000" y="0"/>
            <a:chExt cx="9180000" cy="5143500"/>
          </a:xfrm>
        </p:grpSpPr>
        <p:pic>
          <p:nvPicPr>
            <p:cNvPr id="6" name="Obrázek 5"/>
            <p:cNvPicPr>
              <a:picLocks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8000" y="0"/>
              <a:ext cx="9180000" cy="5143500"/>
            </a:xfrm>
            <a:prstGeom prst="rect">
              <a:avLst/>
            </a:prstGeom>
          </p:spPr>
        </p:pic>
        <p:sp>
          <p:nvSpPr>
            <p:cNvPr id="3" name="TextovéPole 2"/>
            <p:cNvSpPr txBox="1"/>
            <p:nvPr userDrawn="1"/>
          </p:nvSpPr>
          <p:spPr>
            <a:xfrm>
              <a:off x="743838" y="339502"/>
              <a:ext cx="7656328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4400" b="1" dirty="0">
                  <a:solidFill>
                    <a:schemeClr val="bg1"/>
                  </a:solidFill>
                </a:rPr>
                <a:t>KRAJSKÉ VOJENSKÉ VELITELSTVÍ</a:t>
              </a:r>
              <a:br>
                <a:rPr lang="cs-CZ" sz="4400" b="1" dirty="0">
                  <a:solidFill>
                    <a:schemeClr val="bg1"/>
                  </a:solidFill>
                </a:rPr>
              </a:br>
              <a:r>
                <a:rPr lang="cs-CZ" sz="4400" b="1" dirty="0">
                  <a:solidFill>
                    <a:schemeClr val="bg1"/>
                  </a:solidFill>
                </a:rPr>
                <a:t>LIBEREC</a:t>
              </a:r>
            </a:p>
          </p:txBody>
        </p:sp>
      </p:grp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758" y="2571710"/>
            <a:ext cx="1554483" cy="17861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00" y="0"/>
            <a:ext cx="9180000" cy="51435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9035" y="3759883"/>
            <a:ext cx="6845932" cy="1188132"/>
          </a:xfrm>
        </p:spPr>
        <p:txBody>
          <a:bodyPr>
            <a:normAutofit/>
          </a:bodyPr>
          <a:lstStyle>
            <a:lvl1pPr algn="ctr">
              <a:defRPr sz="900" cap="none"/>
            </a:lvl1pPr>
          </a:lstStyle>
          <a:p>
            <a:r>
              <a:rPr lang="cs-CZ" dirty="0"/>
              <a:t>Kontakt</a:t>
            </a:r>
          </a:p>
        </p:txBody>
      </p:sp>
      <p:sp>
        <p:nvSpPr>
          <p:cNvPr id="5" name="TextovéPole 4"/>
          <p:cNvSpPr txBox="1"/>
          <p:nvPr userDrawn="1"/>
        </p:nvSpPr>
        <p:spPr>
          <a:xfrm>
            <a:off x="1763688" y="2571751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DĚKUJI ZA POZORNOST</a:t>
            </a:r>
          </a:p>
        </p:txBody>
      </p:sp>
      <p:pic>
        <p:nvPicPr>
          <p:cNvPr id="6" name="Obrázek 5" descr="otaznik-01.png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3923929" y="1275607"/>
            <a:ext cx="1438659" cy="10789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00" y="0"/>
            <a:ext cx="9180000" cy="51435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 userDrawn="1">
            <p:ph type="ctrTitle" hasCustomPrompt="1"/>
          </p:nvPr>
        </p:nvSpPr>
        <p:spPr>
          <a:xfrm>
            <a:off x="648680" y="2787774"/>
            <a:ext cx="7846640" cy="1134126"/>
          </a:xfrm>
        </p:spPr>
        <p:txBody>
          <a:bodyPr>
            <a:normAutofit/>
          </a:bodyPr>
          <a:lstStyle>
            <a:lvl1pPr algn="ctr">
              <a:defRPr sz="2100" baseline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/>
              <a:t>NÁZEV</a:t>
            </a:r>
            <a:br>
              <a:rPr lang="cs-CZ" dirty="0"/>
            </a:br>
            <a:r>
              <a:rPr lang="cs-CZ" dirty="0"/>
              <a:t>PREZENTACE</a:t>
            </a:r>
          </a:p>
        </p:txBody>
      </p:sp>
      <p:sp>
        <p:nvSpPr>
          <p:cNvPr id="12" name="Zástupný symbol pro text 11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39723" y="4407712"/>
            <a:ext cx="7848600" cy="270272"/>
          </a:xfrm>
        </p:spPr>
        <p:txBody>
          <a:bodyPr>
            <a:normAutofit/>
          </a:bodyPr>
          <a:lstStyle>
            <a:lvl1pPr algn="ctr">
              <a:buNone/>
              <a:defRPr sz="900" b="0" i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dirty="0"/>
              <a:t>funkce</a:t>
            </a:r>
          </a:p>
        </p:txBody>
      </p:sp>
      <p:sp>
        <p:nvSpPr>
          <p:cNvPr id="15" name="Zástupný symbol pro text 11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39723" y="4171797"/>
            <a:ext cx="7848600" cy="270272"/>
          </a:xfrm>
        </p:spPr>
        <p:txBody>
          <a:bodyPr>
            <a:normAutofit/>
          </a:bodyPr>
          <a:lstStyle>
            <a:lvl1pPr algn="ctr">
              <a:buNone/>
              <a:defRPr sz="12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dirty="0"/>
              <a:t>jméno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934" y="1199964"/>
            <a:ext cx="1124132" cy="129227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400" cap="all" baseline="0"/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383619"/>
            <a:ext cx="4038600" cy="32110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383619"/>
            <a:ext cx="4038600" cy="32110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974904" y="4677984"/>
            <a:ext cx="2133600" cy="273844"/>
          </a:xfrm>
        </p:spPr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cs-CZ" dirty="0"/>
              <a:t>NÁZEV PREZENTACE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3575051" y="1383619"/>
            <a:ext cx="5111751" cy="321100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383619"/>
            <a:ext cx="3008313" cy="321100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113588"/>
            <a:ext cx="5486400" cy="28623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00" y="0"/>
            <a:ext cx="9180000" cy="51435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 userDrawn="1">
            <p:ph type="title"/>
          </p:nvPr>
        </p:nvSpPr>
        <p:spPr>
          <a:xfrm>
            <a:off x="457200" y="141480"/>
            <a:ext cx="7067128" cy="81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NÁZEV PREZENTACE</a:t>
            </a:r>
          </a:p>
        </p:txBody>
      </p:sp>
      <p:sp>
        <p:nvSpPr>
          <p:cNvPr id="3" name="Zástupný symbol pro text 2"/>
          <p:cNvSpPr>
            <a:spLocks noGrp="1"/>
          </p:cNvSpPr>
          <p:nvPr userDrawn="1">
            <p:ph type="body" idx="1"/>
          </p:nvPr>
        </p:nvSpPr>
        <p:spPr>
          <a:xfrm>
            <a:off x="457200" y="1383619"/>
            <a:ext cx="8229600" cy="321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 userDrawn="1">
            <p:ph type="sldNum" sz="quarter" idx="4"/>
          </p:nvPr>
        </p:nvSpPr>
        <p:spPr>
          <a:xfrm>
            <a:off x="8244408" y="4803998"/>
            <a:ext cx="648072" cy="2114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75A1ABE-43A1-4463-8DEC-95F9CF14EFAB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349200" y="4840003"/>
            <a:ext cx="6192688" cy="17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" b="1" baseline="0" dirty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KRAJSKÉ VOJENSKÉ VELITELSTVÍ LIBEREC</a:t>
            </a: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567" y="424785"/>
            <a:ext cx="713233" cy="819914"/>
          </a:xfrm>
          <a:prstGeom prst="rect">
            <a:avLst/>
          </a:prstGeom>
          <a:effectLst>
            <a:outerShdw blurRad="635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61" r:id="rId7"/>
    <p:sldLayoutId id="2147483656" r:id="rId8"/>
    <p:sldLayoutId id="2147483657" r:id="rId9"/>
    <p:sldLayoutId id="2147483662" r:id="rId10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sz="2400" b="1" kern="1200" cap="all" baseline="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243000" algn="l" defTabSz="6858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400" b="0" kern="1200">
          <a:solidFill>
            <a:schemeClr val="tx2">
              <a:lumMod val="7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557213" indent="-214313" algn="l" defTabSz="6858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•"/>
        <a:defRPr sz="2100" kern="1200" baseline="0">
          <a:solidFill>
            <a:schemeClr val="accent1">
              <a:lumMod val="7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857250" indent="-171450" algn="l" defTabSz="685800" rtl="0" eaLnBrk="1" latinLnBrk="0" hangingPunct="1">
        <a:spcBef>
          <a:spcPct val="20000"/>
        </a:spcBef>
        <a:buClr>
          <a:schemeClr val="tx2">
            <a:lumMod val="75000"/>
          </a:schemeClr>
        </a:buClr>
        <a:buSzPct val="88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200150" indent="-171450" algn="l" defTabSz="685800" rtl="0" eaLnBrk="1" latinLnBrk="0" hangingPunct="1">
        <a:spcBef>
          <a:spcPct val="20000"/>
        </a:spcBef>
        <a:buClr>
          <a:schemeClr val="tx2">
            <a:lumMod val="75000"/>
          </a:schemeClr>
        </a:buClr>
        <a:buSzPct val="74000"/>
        <a:buFont typeface="Arial" pitchFamily="34" charset="0"/>
        <a:buChar char="–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543050" indent="-171450" algn="l" defTabSz="685800" rtl="0" eaLnBrk="1" latinLnBrk="0" hangingPunct="1">
        <a:spcBef>
          <a:spcPct val="20000"/>
        </a:spcBef>
        <a:buClr>
          <a:schemeClr val="tx2">
            <a:lumMod val="75000"/>
          </a:schemeClr>
        </a:buClr>
        <a:buFont typeface="Arial" pitchFamily="34" charset="0"/>
        <a:buChar char="»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POKOS 2025</a:t>
            </a:r>
            <a:b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KRAJSKÉ VOJENSKÉ VELITELSTVÍ LIBEREC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/>
              <a:t>Starší pracovník štábu POKOS, Tiskový a informační důstojník KVV Liberec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prap. Marek Breznay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/>
              <a:t>KRAJSKÉ VOJENSKÉ VELITELSTVÍ </a:t>
            </a:r>
            <a:r>
              <a:rPr lang="cs-CZ" sz="2000" dirty="0" err="1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		</a:t>
            </a:r>
            <a:r>
              <a:rPr lang="cs-CZ" altLang="cs-CZ" sz="2000" dirty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23528" y="1131590"/>
            <a:ext cx="87129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altLang="cs-CZ" sz="1400" b="1" u="sng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Školení učitelů</a:t>
            </a:r>
            <a:r>
              <a:rPr lang="cs-CZ" altLang="cs-CZ" sz="1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naše nejdůležitější společná aktivita. Cílem školení je získání dovednosti pedagogů, k  samostatné výuce žáků v této oblasti. 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Určení:	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učitelé</a:t>
            </a: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cs-CZ" altLang="cs-CZ" sz="1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stupeň ZŠ, SŠ a budoucí pedagogové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Obsah:		</a:t>
            </a:r>
            <a:r>
              <a:rPr lang="cs-CZ" sz="1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akreditované školení prováděné lektory POKOS KVV Liberec – na závěr „Osvědčení“. Školení se dělí do tří bloků, a to teoretická příprava, poskytování první pomoci zaměřeno na školní prostředí </a:t>
            </a:r>
            <a:br>
              <a:rPr lang="cs-CZ" sz="1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cs-CZ" sz="1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základy sebeobrany zaměřené na školní prostředí odpovídající fyzickým a věkovým požadavkům pedagogů</a:t>
            </a: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altLang="cs-CZ" sz="1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Termíny</a:t>
            </a:r>
            <a:r>
              <a:rPr lang="cs-CZ" altLang="cs-CZ" sz="1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	</a:t>
            </a:r>
            <a:r>
              <a:rPr lang="cs-CZ" sz="1400" dirty="0"/>
              <a:t>29. 1. 	-  ORP Liberec (na toto školení se již dá nahlásit)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/>
              <a:t>		13. 3. 	- ORP Nový Bor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/>
              <a:t>		24. 3.	- ORP Jilemnice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/>
              <a:t> 		23. 9.	- ORP Semily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/>
              <a:t>		26. 10. 	- KVV Liberec – dle zájmu i jinde na ORP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altLang="cs-CZ" sz="1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-     po dohodě  lze měnit přidáním nového termínu 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altLang="cs-CZ" sz="1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Místo a doba</a:t>
            </a:r>
            <a:r>
              <a:rPr lang="cs-CZ" altLang="cs-CZ" sz="1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	na školách, na ORP, na KVV Liberec - dle domluvy</a:t>
            </a:r>
          </a:p>
          <a:p>
            <a:pPr marL="0" lvl="1" algn="just">
              <a:spcBef>
                <a:spcPts val="600"/>
              </a:spcBef>
              <a:defRPr/>
            </a:pPr>
            <a:br>
              <a:rPr lang="cs-CZ" sz="1400" dirty="0"/>
            </a:b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358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/>
              <a:t>KRAJSKÉ VOJENSKÉ VELITELSTVÍ </a:t>
            </a:r>
            <a:r>
              <a:rPr lang="cs-CZ" sz="2000" dirty="0" err="1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		</a:t>
            </a:r>
            <a:r>
              <a:rPr lang="cs-CZ" altLang="cs-CZ" sz="2000" dirty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95536" y="1203598"/>
            <a:ext cx="871296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b="1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Branný závod </a:t>
            </a: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„Ještědská hlídka“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Určení: 	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 2. stupeň ZŠ a gymnázií, kategorie I. (6.-7. třída), kategorie II. (8.–9. třída), 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	kategorie III. 2. - 3.ročník SŠ a gymnázií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Obsah: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vědomostní test, zdravotnická příprava, tělesná příprava, topografie (zeměpis), 			střelba ze vzduchovky na cíl, hod na cíl, běh a další  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Termín: 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oblastní (školní) kola na jednotlivých školách - březen až 30. květen 2025</a:t>
            </a:r>
          </a:p>
          <a:p>
            <a:pPr marL="1371600" lvl="4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provedou buď pedagogové škol, nebo </a:t>
            </a:r>
            <a:r>
              <a:rPr lang="cs-CZ" sz="1400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 domluvě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vojáci KVV Liberec </a:t>
            </a:r>
          </a:p>
          <a:p>
            <a:pPr marL="1371600" lvl="4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finále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11. 6. 2025 – Liberec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Podklady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	propozice od </a:t>
            </a:r>
            <a:r>
              <a:rPr lang="cs-CZ" sz="1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ledena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2025 – budou zaslány (po dohodě na jednotlivé školy podle přihlášek)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Přihlášky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	do 28. února 2025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38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/>
              <a:t>KRAJSKÉ VOJENSKÉ VELITELSTVÍ </a:t>
            </a:r>
            <a:r>
              <a:rPr lang="cs-CZ" sz="2000" dirty="0" err="1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		</a:t>
            </a:r>
            <a:r>
              <a:rPr lang="cs-CZ" altLang="cs-CZ" sz="2000" dirty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95536" y="1203598"/>
            <a:ext cx="8712968" cy="321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b="1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Projektové dny/akce na školách POKOS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Určení: 	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 2. stupeň ZŠ, pro SŠ a gymnázia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Obsah: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základní otázky POKOS, ČR a AČR, zdravotnická příprava – 1. pomoc, </a:t>
            </a:r>
          </a:p>
          <a:p>
            <a:pPr marL="1828800" lvl="5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vybrané vojenské disciplíny z tělesné přípravy, zahraniční operace, ukázka vybrané výstroje, techniky a výzbroje, sebeobrana, topografie, edukativní činnost ve spolupráci s Vojenskými lesy a statky </a:t>
            </a:r>
            <a:r>
              <a:rPr lang="cs-CZ" sz="14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s.p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a Českým svazem orientačních sportů, činnosti v krizových situacích, reakce na ně, ochrana zdraví studentů nebo evakuační a záchranné aktivity	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Termín: 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dle dohody a požadavků škol, lze začlenit do tělesné přípravy, občanské nauky atd., 			časové rozpětí dle dohody a požadavku, může probíhat zároveň školení pedagogů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Požadavky zaslat co nejdřív, jelikož se z kapacitních důvodů nedá vyhovět v jeden rok všem zájemcům.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484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/>
              <a:t>KRAJSKÉ VOJENSKÉ VELITELSTVÍ </a:t>
            </a:r>
            <a:r>
              <a:rPr lang="cs-CZ" sz="2000" dirty="0" err="1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		</a:t>
            </a:r>
            <a:r>
              <a:rPr lang="cs-CZ" altLang="cs-CZ" sz="2000" dirty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95536" y="1203598"/>
            <a:ext cx="8712968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defRPr/>
            </a:pPr>
            <a:endParaRPr lang="cs-CZ" alt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b="1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 kůži vojáka</a:t>
            </a: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pro učitele</a:t>
            </a:r>
          </a:p>
          <a:p>
            <a:pPr marL="0" lvl="1" algn="just">
              <a:spcBef>
                <a:spcPts val="600"/>
              </a:spcBef>
              <a:defRPr/>
            </a:pP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Určení: 	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 učitele 2. stupeň ZŠ, SŠ a budoucí pedagogy, max. 30 osob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Obsah: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školení POKOS, vojenské dovednosti (topografie, přesun, přežití, střelby, 1. pomoc, vojenské 		lezení, MUSADO, …) s přihlédnutím k fyzickým předpokladům každého účastníka	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Termín: 	</a:t>
            </a:r>
            <a:r>
              <a:rPr lang="cs-C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– 12. 10. 2025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Místo: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	Liberec, Cvičiště Tisá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593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1094B-2E37-CD5C-3845-81B98644D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>
            <a:extLst>
              <a:ext uri="{FF2B5EF4-FFF2-40B4-BE49-F238E27FC236}">
                <a16:creationId xmlns:a16="http://schemas.microsoft.com/office/drawing/2014/main" id="{ED072F66-2D29-320E-DC54-0C7A78BE5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/>
              <a:t>KRAJSKÉ VOJENSKÉ VELITELSTVÍ </a:t>
            </a:r>
            <a:r>
              <a:rPr lang="cs-CZ" sz="2000" dirty="0" err="1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		</a:t>
            </a:r>
            <a:r>
              <a:rPr lang="cs-CZ" altLang="cs-CZ" sz="2000" dirty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131596B-D877-967F-4F74-033FF08E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2FAB098E-C2CC-3B9B-E1B9-FF8D346D4CF4}"/>
              </a:ext>
            </a:extLst>
          </p:cNvPr>
          <p:cNvSpPr/>
          <p:nvPr/>
        </p:nvSpPr>
        <p:spPr>
          <a:xfrm>
            <a:off x="395536" y="1203598"/>
            <a:ext cx="871296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defRPr/>
            </a:pPr>
            <a:endParaRPr lang="cs-CZ" alt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b="1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Zdravotníkem Aktivní zálohy na zkoušku</a:t>
            </a: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Určení: 	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pro studenty FSZ TUL max. 30 osob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Obsah: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cs-CZ" sz="1400" dirty="0">
                <a:effectLst/>
                <a:latin typeface="Times New Roman" panose="02020603050405020304" pitchFamily="18" charset="0"/>
                <a:ea typeface="Cambria Math" panose="02040503050406030204" pitchFamily="18" charset="0"/>
              </a:rPr>
              <a:t> absolvování vojenského výcviku zaměřeného na zdravotní problematiku prováděnou  			 v Armádním prostředí, a to zejména v krizových a polních podmínkách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Termín: 	</a:t>
            </a:r>
            <a:r>
              <a:rPr lang="cs-C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– 18. 5. 2025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Místo: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	Liberec, Cvičiště Tisá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219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65892-6C52-0965-17F5-41557E6B7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>
            <a:extLst>
              <a:ext uri="{FF2B5EF4-FFF2-40B4-BE49-F238E27FC236}">
                <a16:creationId xmlns:a16="http://schemas.microsoft.com/office/drawing/2014/main" id="{327C34BA-0B38-E807-611B-C5A80D193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/>
              <a:t>KRAJSKÉ VOJENSKÉ VELITELSTVÍ </a:t>
            </a:r>
            <a:r>
              <a:rPr lang="cs-CZ" sz="2000" dirty="0" err="1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		</a:t>
            </a:r>
            <a:r>
              <a:rPr lang="cs-CZ" altLang="cs-CZ" sz="2000" dirty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DC7C6E1-3911-4F40-6A8E-A5BFE1FC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A1364D4A-9600-A41E-0B26-7177877486DA}"/>
              </a:ext>
            </a:extLst>
          </p:cNvPr>
          <p:cNvSpPr/>
          <p:nvPr/>
        </p:nvSpPr>
        <p:spPr>
          <a:xfrm>
            <a:off x="395536" y="1203598"/>
            <a:ext cx="8712968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defRPr/>
            </a:pPr>
            <a:endParaRPr lang="cs-CZ" alt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b="1" u="sng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Vojákem Aktivní zálohy na zkoušku</a:t>
            </a: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Určení: 	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pro studenty TUL (volitelný předmět) nebo zájemci do Aktivních záloh max. 30 osob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Obsah: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cs-CZ" sz="1400" dirty="0">
                <a:effectLst/>
                <a:latin typeface="Times New Roman" panose="02020603050405020304" pitchFamily="18" charset="0"/>
                <a:ea typeface="Cambria Math" panose="02040503050406030204" pitchFamily="18" charset="0"/>
              </a:rPr>
              <a:t> Jedná se o absolvování vojenského výcviku (školení, střelba, sebeobrana, vojenské lezení, 		 přesuny, přežití a další). Výcvik je zaměřen na možnost si reálně vyzkoušet co obnáší být 		 Vojákem aktivní zálohy. 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Termín: 	</a:t>
            </a:r>
            <a:r>
              <a:rPr lang="cs-C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– 14. 6. 2025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Místo: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	Liberec, Cvičiště Tisá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403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/>
              <a:t>KRAJSKÉ VOJENSKÉ VELITELSTVÍ LIBeREC</a:t>
            </a:r>
            <a:r>
              <a:rPr lang="cs-CZ" altLang="cs-CZ" sz="2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		</a:t>
            </a:r>
            <a:r>
              <a:rPr lang="cs-CZ" altLang="cs-CZ" sz="2000">
                <a:ea typeface="Tahoma" panose="020B0604030504040204" pitchFamily="34" charset="0"/>
              </a:rPr>
              <a:t> </a:t>
            </a:r>
            <a:r>
              <a:rPr lang="cs-CZ" altLang="cs-CZ" sz="200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>
                <a:solidFill>
                  <a:prstClr val="black"/>
                </a:solidFill>
              </a:rPr>
              <a:pPr/>
              <a:t>8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95536" y="1203598"/>
            <a:ext cx="864096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defRPr/>
            </a:pPr>
            <a:r>
              <a:rPr lang="cs-CZ" altLang="cs-CZ" sz="1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Příprava občanů k obraně státu (POKOS) – 2025</a:t>
            </a:r>
          </a:p>
          <a:p>
            <a:pPr marL="0" lvl="1" indent="-360000" algn="just">
              <a:spcBef>
                <a:spcPts val="600"/>
              </a:spcBef>
              <a:defRPr/>
            </a:pPr>
            <a:endParaRPr lang="cs-CZ" altLang="cs-CZ" sz="1400" b="1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alt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11. 2. 2025 školení pedagogů v Liberci Národní pedagogický institut  ČR - přihlášení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Dny IZS, Dětské dny, některé dětské letní tábory vše podle plánu akcí jednotlivých ORP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Možná účast na jiných akcích ORP nebo škol - dle vyžádání a dohody, přednášky, besedy a jiné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 domluvě se účastníme se i projektových dnů na školách a zařízeních zaměřených například na handicapované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žáky nebo klienty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011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/>
              <a:t>KRAJSKÉ VOJENSKÉ VELITELSTVÍ </a:t>
            </a:r>
            <a:r>
              <a:rPr lang="cs-CZ" sz="2000" dirty="0" err="1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		</a:t>
            </a:r>
            <a:r>
              <a:rPr lang="cs-CZ" altLang="cs-CZ" sz="2000" dirty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>
                <a:solidFill>
                  <a:prstClr val="black"/>
                </a:solidFill>
              </a:rPr>
              <a:pPr/>
              <a:t>9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95536" y="1203598"/>
            <a:ext cx="8640960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defRPr/>
            </a:pPr>
            <a:r>
              <a:rPr lang="cs-CZ" altLang="cs-CZ" sz="1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Příprava občanů k obraně státu (POKOS) - 2025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Kontakt: </a:t>
            </a:r>
          </a:p>
          <a:p>
            <a:pPr marL="0" lvl="1" algn="just">
              <a:spcBef>
                <a:spcPts val="600"/>
              </a:spcBef>
              <a:defRPr/>
            </a:pPr>
            <a:endParaRPr 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praporčík Marek Breznay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Starší pracovník štábu POKOS, Tiskový a informační důstojník KVV Liberec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Krajské vojenské velitelství Liberec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Na Zápraží 4, 461 24 Liberec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973 262 214, 725 020 650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marek.breznay@mo.gov.cz </a:t>
            </a:r>
          </a:p>
          <a:p>
            <a:pPr marL="0" lvl="1" algn="just">
              <a:spcBef>
                <a:spcPts val="600"/>
              </a:spcBef>
              <a:defRPr/>
            </a:pPr>
            <a:endParaRPr 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5704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inisterstva_obrany_CR_template_FINAL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57F3F3C2493142ADF0CC43C8BF8E47" ma:contentTypeVersion="1" ma:contentTypeDescription="Vytvoří nový dokument" ma:contentTypeScope="" ma:versionID="b1af2473bfb4c521776ecdef0ba2bf2c">
  <xsd:schema xmlns:xsd="http://www.w3.org/2001/XMLSchema" xmlns:xs="http://www.w3.org/2001/XMLSchema" xmlns:p="http://schemas.microsoft.com/office/2006/metadata/properties" xmlns:ns2="72501615-39c9-4b12-9b17-f873d8c34033" targetNamespace="http://schemas.microsoft.com/office/2006/metadata/properties" ma:root="true" ma:fieldsID="6014178a879ea73d547bb545eaa83116" ns2:_="">
    <xsd:import namespace="72501615-39c9-4b12-9b17-f873d8c34033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01615-39c9-4b12-9b17-f873d8c3403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C8BEA7-A71E-4219-9B64-DA5DC499ED9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72501615-39c9-4b12-9b17-f873d8c34033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47243D4-3195-44C4-8C00-55453DE907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DA8D13-DF3F-4850-ACCD-D9087F3A90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501615-39c9-4b12-9b17-f873d8c340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2298</Words>
  <Application>Microsoft Office PowerPoint</Application>
  <PresentationFormat>Předvádění na obrazovce (16:9)</PresentationFormat>
  <Paragraphs>169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Calibri</vt:lpstr>
      <vt:lpstr>Tahoma</vt:lpstr>
      <vt:lpstr>Times New Roman</vt:lpstr>
      <vt:lpstr>Wingdings</vt:lpstr>
      <vt:lpstr>Prezentace_Ministerstva_obrany_CR_template_FINAL</vt:lpstr>
      <vt:lpstr>POKOS 2025 KRAJSKÉ VOJENSKÉ VELITELSTVÍ LIBEREC</vt:lpstr>
      <vt:lpstr>KRAJSKÉ VOJENSKÉ VELITELSTVÍ LIBeREC         Příprava Občanů k Obraně Státu</vt:lpstr>
      <vt:lpstr>KRAJSKÉ VOJENSKÉ VELITELSTVÍ LIBeREC         Příprava Občanů k Obraně Státu</vt:lpstr>
      <vt:lpstr>KRAJSKÉ VOJENSKÉ VELITELSTVÍ LIBeREC         Příprava Občanů k Obraně Státu</vt:lpstr>
      <vt:lpstr>KRAJSKÉ VOJENSKÉ VELITELSTVÍ LIBeREC         Příprava Občanů k Obraně Státu</vt:lpstr>
      <vt:lpstr>KRAJSKÉ VOJENSKÉ VELITELSTVÍ LIBeREC         Příprava Občanů k Obraně Státu</vt:lpstr>
      <vt:lpstr>KRAJSKÉ VOJENSKÉ VELITELSTVÍ LIBeREC         Příprava Občanů k Obraně Státu</vt:lpstr>
      <vt:lpstr>KRAJSKÉ VOJENSKÉ VELITELSTVÍ LIBeREC         Příprava Občanů k Obraně Státu</vt:lpstr>
      <vt:lpstr>KRAJSKÉ VOJENSKÉ VELITELSTVÍ LIBeREC         Příprava Občanů k Obraně Státu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2020-11-30T09:44:06Z</dcterms:created>
  <dcterms:modified xsi:type="dcterms:W3CDTF">2025-01-20T06:59:51Z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0x0101005B57F3F3C2493142ADF0CC43C8BF8E47</vt:lpwstr>
  </property>
</Properties>
</file>